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jp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32935428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739C66-4BE5-4307-B902-DF527CA66251}"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2894765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38368628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35904127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10332916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28504145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21316191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12499417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19663235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2593709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739C66-4BE5-4307-B902-DF527CA66251}"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278292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9739C66-4BE5-4307-B902-DF527CA66251}"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1749918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9739C66-4BE5-4307-B902-DF527CA66251}" type="datetimeFigureOut">
              <a:rPr lang="en-IN" smtClean="0"/>
              <a:t>30-05-2025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2842629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9739C66-4BE5-4307-B902-DF527CA66251}" type="datetimeFigureOut">
              <a:rPr lang="en-IN" smtClean="0"/>
              <a:t>30-05-2025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3195803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739C66-4BE5-4307-B902-DF527CA66251}" type="datetimeFigureOut">
              <a:rPr lang="en-IN" smtClean="0"/>
              <a:t>30-05-2025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1299644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739C66-4BE5-4307-B902-DF527CA66251}"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2917825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739C66-4BE5-4307-B902-DF527CA66251}"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2B44C3-A4B3-4B64-A06A-5408010D88F3}" type="slidenum">
              <a:rPr lang="en-IN" smtClean="0"/>
              <a:t>‹#›</a:t>
            </a:fld>
            <a:endParaRPr lang="en-IN"/>
          </a:p>
        </p:txBody>
      </p:sp>
    </p:spTree>
    <p:extLst>
      <p:ext uri="{BB962C8B-B14F-4D97-AF65-F5344CB8AC3E}">
        <p14:creationId xmlns:p14="http://schemas.microsoft.com/office/powerpoint/2010/main" val="3148728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9739C66-4BE5-4307-B902-DF527CA66251}" type="datetimeFigureOut">
              <a:rPr lang="en-IN" smtClean="0"/>
              <a:t>30-05-2025</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B2B44C3-A4B3-4B64-A06A-5408010D88F3}" type="slidenum">
              <a:rPr lang="en-IN" smtClean="0"/>
              <a:t>‹#›</a:t>
            </a:fld>
            <a:endParaRPr lang="en-IN"/>
          </a:p>
        </p:txBody>
      </p:sp>
    </p:spTree>
    <p:extLst>
      <p:ext uri="{BB962C8B-B14F-4D97-AF65-F5344CB8AC3E}">
        <p14:creationId xmlns:p14="http://schemas.microsoft.com/office/powerpoint/2010/main" val="5507598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9AB9A-9F9F-9242-C60D-13BE9B51BA51}"/>
              </a:ext>
            </a:extLst>
          </p:cNvPr>
          <p:cNvSpPr>
            <a:spLocks noGrp="1"/>
          </p:cNvSpPr>
          <p:nvPr>
            <p:ph type="title"/>
          </p:nvPr>
        </p:nvSpPr>
        <p:spPr>
          <a:xfrm>
            <a:off x="3086971" y="449826"/>
            <a:ext cx="6528977" cy="3048000"/>
          </a:xfrm>
        </p:spPr>
        <p:txBody>
          <a:bodyPr>
            <a:normAutofit/>
          </a:bodyPr>
          <a:lstStyle/>
          <a:p>
            <a:pPr algn="just"/>
            <a:r>
              <a:rPr lang="en-US" sz="5400" dirty="0">
                <a:latin typeface="Times New Roman" panose="02020603050405020304" pitchFamily="18" charset="0"/>
                <a:cs typeface="Times New Roman" panose="02020603050405020304" pitchFamily="18" charset="0"/>
              </a:rPr>
              <a:t>VIRTUAL LIBRARY</a:t>
            </a:r>
            <a:endParaRPr lang="en-IN" sz="5400"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C18CB67C-3AD0-B84B-61C3-03AB0FEF4C56}"/>
              </a:ext>
            </a:extLst>
          </p:cNvPr>
          <p:cNvSpPr>
            <a:spLocks noGrp="1"/>
          </p:cNvSpPr>
          <p:nvPr>
            <p:ph type="body" idx="1"/>
          </p:nvPr>
        </p:nvSpPr>
        <p:spPr>
          <a:xfrm>
            <a:off x="2576051" y="2733367"/>
            <a:ext cx="8426245" cy="2536723"/>
          </a:xfrm>
        </p:spPr>
        <p:txBody>
          <a:bodyPr>
            <a:noAutofit/>
          </a:bodyPr>
          <a:lstStyle/>
          <a:p>
            <a:pPr algn="just"/>
            <a:endParaRPr lang="en-US" sz="2400" dirty="0"/>
          </a:p>
          <a:p>
            <a:pPr algn="just"/>
            <a:endParaRPr lang="en-US" sz="2400" dirty="0"/>
          </a:p>
          <a:p>
            <a:pPr algn="just"/>
            <a:endParaRPr lang="en-US" sz="2400" dirty="0"/>
          </a:p>
          <a:p>
            <a:pPr algn="just"/>
            <a:endParaRPr lang="en-US" sz="2400" dirty="0"/>
          </a:p>
          <a:p>
            <a:pPr algn="just"/>
            <a:endParaRPr lang="en-US" sz="2400" dirty="0"/>
          </a:p>
          <a:p>
            <a:pPr algn="just"/>
            <a:r>
              <a:rPr lang="en-US" sz="2400" dirty="0"/>
              <a:t>Submitted by						Guided by</a:t>
            </a:r>
          </a:p>
          <a:p>
            <a:pPr algn="just"/>
            <a:r>
              <a:rPr lang="en-US" sz="2400" dirty="0">
                <a:latin typeface="Times New Roman" panose="02020603050405020304" pitchFamily="18" charset="0"/>
                <a:cs typeface="Times New Roman" panose="02020603050405020304" pitchFamily="18" charset="0"/>
              </a:rPr>
              <a:t>1.Subramanian S (230701349)	</a:t>
            </a:r>
            <a:r>
              <a:rPr lang="en-US" sz="2400" dirty="0" err="1">
                <a:latin typeface="Times New Roman" panose="02020603050405020304" pitchFamily="18" charset="0"/>
                <a:cs typeface="Times New Roman" panose="02020603050405020304" pitchFamily="18" charset="0"/>
              </a:rPr>
              <a:t>Subamalai</a:t>
            </a:r>
            <a:r>
              <a:rPr lang="en-US" sz="2400" dirty="0">
                <a:latin typeface="Times New Roman" panose="02020603050405020304" pitchFamily="18" charset="0"/>
                <a:cs typeface="Times New Roman" panose="02020603050405020304" pitchFamily="18" charset="0"/>
              </a:rPr>
              <a:t> R</a:t>
            </a:r>
          </a:p>
          <a:p>
            <a:pPr algn="just"/>
            <a:r>
              <a:rPr lang="en-US" sz="2400" dirty="0">
                <a:latin typeface="Times New Roman" panose="02020603050405020304" pitchFamily="18" charset="0"/>
                <a:cs typeface="Times New Roman" panose="02020603050405020304" pitchFamily="18" charset="0"/>
              </a:rPr>
              <a:t>2.Tejaswin G (230701359)		Assistant professor of CSE dept</a:t>
            </a:r>
          </a:p>
          <a:p>
            <a:pPr algn="just"/>
            <a:r>
              <a:rPr lang="en-US" sz="2400" dirty="0">
                <a:latin typeface="Times New Roman" panose="02020603050405020304" pitchFamily="18" charset="0"/>
                <a:cs typeface="Times New Roman" panose="02020603050405020304" pitchFamily="18" charset="0"/>
              </a:rPr>
              <a:t>3</a:t>
            </a:r>
            <a:r>
              <a:rPr lang="en-US" sz="2400" dirty="0"/>
              <a:t>.Praveenraj M (</a:t>
            </a:r>
            <a:r>
              <a:rPr lang="en-US" sz="2400" dirty="0">
                <a:latin typeface="Times New Roman" panose="02020603050405020304" pitchFamily="18" charset="0"/>
                <a:cs typeface="Times New Roman" panose="02020603050405020304" pitchFamily="18" charset="0"/>
              </a:rPr>
              <a:t>230701396)		Rajalakshmi engineering college</a:t>
            </a:r>
          </a:p>
        </p:txBody>
      </p:sp>
    </p:spTree>
    <p:extLst>
      <p:ext uri="{BB962C8B-B14F-4D97-AF65-F5344CB8AC3E}">
        <p14:creationId xmlns:p14="http://schemas.microsoft.com/office/powerpoint/2010/main" val="29338773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07D8F-F151-92AC-D6B3-B8FF303F9E1D}"/>
              </a:ext>
            </a:extLst>
          </p:cNvPr>
          <p:cNvSpPr>
            <a:spLocks noGrp="1"/>
          </p:cNvSpPr>
          <p:nvPr>
            <p:ph type="title"/>
          </p:nvPr>
        </p:nvSpPr>
        <p:spPr>
          <a:xfrm>
            <a:off x="1415127" y="186814"/>
            <a:ext cx="10087897" cy="2251586"/>
          </a:xfrm>
        </p:spPr>
        <p:txBody>
          <a:bodyPr>
            <a:normAutofit/>
          </a:bodyPr>
          <a:lstStyle/>
          <a:p>
            <a:pPr algn="l"/>
            <a:r>
              <a:rPr lang="en-US" sz="3200" b="1" dirty="0">
                <a:latin typeface="Times New Roman" panose="02020603050405020304" pitchFamily="18" charset="0"/>
                <a:cs typeface="Times New Roman" panose="02020603050405020304" pitchFamily="18" charset="0"/>
              </a:rPr>
              <a:t>8.Proposed Method (Design Thinking Approach)</a:t>
            </a:r>
            <a:endParaRPr lang="en-IN" sz="3200" b="1" dirty="0">
              <a:latin typeface="Times New Roman" panose="02020603050405020304" pitchFamily="18" charset="0"/>
              <a:cs typeface="Times New Roman" panose="02020603050405020304" pitchFamily="18" charset="0"/>
            </a:endParaRPr>
          </a:p>
        </p:txBody>
      </p:sp>
      <p:pic>
        <p:nvPicPr>
          <p:cNvPr id="1028" name="Picture 4">
            <a:extLst>
              <a:ext uri="{FF2B5EF4-FFF2-40B4-BE49-F238E27FC236}">
                <a16:creationId xmlns:a16="http://schemas.microsoft.com/office/drawing/2014/main" id="{28D35446-B90B-BF7F-2E61-560AE96375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6803" y="1806677"/>
            <a:ext cx="9671972" cy="39550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4541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460310-9DBF-01E1-72C6-DE24A4E53D19}"/>
              </a:ext>
            </a:extLst>
          </p:cNvPr>
          <p:cNvSpPr txBox="1"/>
          <p:nvPr/>
        </p:nvSpPr>
        <p:spPr>
          <a:xfrm>
            <a:off x="1366684" y="530941"/>
            <a:ext cx="10589342" cy="4339650"/>
          </a:xfrm>
          <a:prstGeom prst="rect">
            <a:avLst/>
          </a:prstGeom>
          <a:noFill/>
        </p:spPr>
        <p:txBody>
          <a:bodyPr wrap="square" rtlCol="0">
            <a:spAutoFit/>
          </a:bodyPr>
          <a:lstStyle/>
          <a:p>
            <a:pPr>
              <a:buNone/>
            </a:pPr>
            <a:r>
              <a:rPr lang="en-US" sz="2000" dirty="0">
                <a:latin typeface="Times New Roman" panose="02020603050405020304" pitchFamily="18" charset="0"/>
                <a:cs typeface="Times New Roman" panose="02020603050405020304" pitchFamily="18" charset="0"/>
              </a:rPr>
              <a:t>	</a:t>
            </a:r>
          </a:p>
          <a:p>
            <a:pPr algn="just">
              <a:buNone/>
            </a:pPr>
            <a:r>
              <a:rPr lang="en-US" sz="2000" b="1" dirty="0">
                <a:latin typeface="Times New Roman" panose="02020603050405020304" pitchFamily="18" charset="0"/>
                <a:cs typeface="Times New Roman" panose="02020603050405020304" pitchFamily="18" charset="0"/>
              </a:rPr>
              <a:t>System Architecture:</a:t>
            </a:r>
          </a:p>
          <a:p>
            <a:pPr algn="just">
              <a:buNone/>
            </a:pPr>
            <a:r>
              <a:rPr lang="en-US" sz="200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p>
            <a:pPr algn="just">
              <a:buNone/>
            </a:pPr>
            <a:r>
              <a:rPr lang="en-US" sz="2400" dirty="0">
                <a:latin typeface="Times New Roman" panose="02020603050405020304" pitchFamily="18" charset="0"/>
                <a:cs typeface="Times New Roman" panose="02020603050405020304" pitchFamily="18" charset="0"/>
              </a:rPr>
              <a:t>	The architecture of the Virtual Library system adopts a modern client-server architecture optimized for scalability and cross-platform functionality. The client side is built with Flutter, enabling high-performance, natively compiled apps for Android and iOS from a single codebase, with tailored interfaces for users and admins—supporting features like category browsing, e-book viewing, carting, and admin management tools. The backend uses Google Firebase as a Backend-as-a-Service (BaaS), with Firebase Authentication for secure, multi-method logins, and Cloud </a:t>
            </a:r>
            <a:r>
              <a:rPr lang="en-US" sz="2400" dirty="0" err="1">
                <a:latin typeface="Times New Roman" panose="02020603050405020304" pitchFamily="18" charset="0"/>
                <a:cs typeface="Times New Roman" panose="02020603050405020304" pitchFamily="18" charset="0"/>
              </a:rPr>
              <a:t>Firestore</a:t>
            </a:r>
            <a:r>
              <a:rPr lang="en-US" sz="2400" dirty="0">
                <a:latin typeface="Times New Roman" panose="02020603050405020304" pitchFamily="18" charset="0"/>
                <a:cs typeface="Times New Roman" panose="02020603050405020304" pitchFamily="18" charset="0"/>
              </a:rPr>
              <a:t> for real-time, scalable data management of users, books, authors, categories, and borrowing records.</a:t>
            </a:r>
          </a:p>
        </p:txBody>
      </p:sp>
    </p:spTree>
    <p:extLst>
      <p:ext uri="{BB962C8B-B14F-4D97-AF65-F5344CB8AC3E}">
        <p14:creationId xmlns:p14="http://schemas.microsoft.com/office/powerpoint/2010/main" val="844641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8F6F7-A633-B759-FA2C-DC1A39E6148D}"/>
              </a:ext>
            </a:extLst>
          </p:cNvPr>
          <p:cNvSpPr>
            <a:spLocks noGrp="1"/>
          </p:cNvSpPr>
          <p:nvPr>
            <p:ph type="title"/>
          </p:nvPr>
        </p:nvSpPr>
        <p:spPr>
          <a:xfrm>
            <a:off x="1671842" y="1134410"/>
            <a:ext cx="10018711" cy="566738"/>
          </a:xfrm>
        </p:spPr>
        <p:txBody>
          <a:bodyPr/>
          <a:lstStyle/>
          <a:p>
            <a:pPr algn="l"/>
            <a:r>
              <a:rPr lang="en-US" b="1" dirty="0">
                <a:latin typeface="Times New Roman" panose="02020603050405020304" pitchFamily="18" charset="0"/>
                <a:cs typeface="Times New Roman" panose="02020603050405020304" pitchFamily="18" charset="0"/>
              </a:rPr>
              <a:t>Login page:</a:t>
            </a:r>
            <a:endParaRPr lang="en-IN" b="1"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A6F21EE2-B572-73E3-EF73-A268BF0AE236}"/>
              </a:ext>
            </a:extLst>
          </p:cNvPr>
          <p:cNvSpPr>
            <a:spLocks noGrp="1"/>
          </p:cNvSpPr>
          <p:nvPr>
            <p:ph type="body" sz="half" idx="2"/>
          </p:nvPr>
        </p:nvSpPr>
        <p:spPr>
          <a:xfrm>
            <a:off x="1671843" y="5260258"/>
            <a:ext cx="10018712" cy="902389"/>
          </a:xfrm>
        </p:spPr>
        <p:txBody>
          <a:bodyPr>
            <a:normAutofit/>
          </a:bodyPr>
          <a:lstStyle/>
          <a:p>
            <a:pPr algn="l"/>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The login page  provides role-based login with validation and redirection to respective dashboards.</a:t>
            </a:r>
          </a:p>
          <a:p>
            <a:pPr algn="l"/>
            <a:endParaRPr lang="en-IN" dirty="0"/>
          </a:p>
        </p:txBody>
      </p:sp>
      <p:pic>
        <p:nvPicPr>
          <p:cNvPr id="5" name="Picture Placeholder 4">
            <a:extLst>
              <a:ext uri="{FF2B5EF4-FFF2-40B4-BE49-F238E27FC236}">
                <a16:creationId xmlns:a16="http://schemas.microsoft.com/office/drawing/2014/main" id="{1AD2BE5B-AA2F-BD44-EE1F-6F1AE6374833}"/>
              </a:ext>
            </a:extLst>
          </p:cNvPr>
          <p:cNvPicPr>
            <a:picLocks noGrp="1" noChangeAspect="1"/>
          </p:cNvPicPr>
          <p:nvPr>
            <p:ph type="pic" idx="1"/>
          </p:nvPr>
        </p:nvPicPr>
        <p:blipFill>
          <a:blip r:embed="rId2" cstate="print">
            <a:extLst>
              <a:ext uri="{28A0092B-C50C-407E-A947-70E740481C1C}">
                <a14:useLocalDpi xmlns:a14="http://schemas.microsoft.com/office/drawing/2010/main" val="0"/>
              </a:ext>
            </a:extLst>
          </a:blip>
          <a:srcRect t="8896" b="8896"/>
          <a:stretch>
            <a:fillRect/>
          </a:stretch>
        </p:blipFill>
        <p:spPr bwMode="auto">
          <a:xfrm>
            <a:off x="1983028" y="1846512"/>
            <a:ext cx="8225944" cy="3164976"/>
          </a:xfrm>
          <a:prstGeom prst="rect">
            <a:avLst/>
          </a:prstGeom>
          <a:noFill/>
          <a:ln>
            <a:noFill/>
          </a:ln>
        </p:spPr>
      </p:pic>
      <p:sp>
        <p:nvSpPr>
          <p:cNvPr id="6" name="TextBox 5">
            <a:extLst>
              <a:ext uri="{FF2B5EF4-FFF2-40B4-BE49-F238E27FC236}">
                <a16:creationId xmlns:a16="http://schemas.microsoft.com/office/drawing/2014/main" id="{01C5BA07-240F-D88B-2668-59949A10F2E3}"/>
              </a:ext>
            </a:extLst>
          </p:cNvPr>
          <p:cNvSpPr txBox="1"/>
          <p:nvPr/>
        </p:nvSpPr>
        <p:spPr>
          <a:xfrm>
            <a:off x="1484311" y="695353"/>
            <a:ext cx="9035845"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9.Prototype developed</a:t>
            </a:r>
            <a:endParaRPr lang="en-IN"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3669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54C17-1A5F-735D-8D55-8D6F9DEF6F83}"/>
              </a:ext>
            </a:extLst>
          </p:cNvPr>
          <p:cNvSpPr>
            <a:spLocks noGrp="1"/>
          </p:cNvSpPr>
          <p:nvPr>
            <p:ph type="title"/>
          </p:nvPr>
        </p:nvSpPr>
        <p:spPr>
          <a:xfrm>
            <a:off x="1602298" y="934064"/>
            <a:ext cx="10018711" cy="493711"/>
          </a:xfrm>
        </p:spPr>
        <p:txBody>
          <a:bodyPr>
            <a:noAutofit/>
          </a:bodyPr>
          <a:lstStyle/>
          <a:p>
            <a:pPr algn="l"/>
            <a:r>
              <a:rPr lang="en-IN" b="1" dirty="0">
                <a:effectLst/>
                <a:latin typeface="Times New Roman" panose="02020603050405020304" pitchFamily="18" charset="0"/>
                <a:ea typeface="Calibri" panose="020F0502020204030204" pitchFamily="34" charset="0"/>
              </a:rPr>
              <a:t>Home page:</a:t>
            </a:r>
            <a:endParaRPr lang="en-IN" dirty="0"/>
          </a:p>
        </p:txBody>
      </p:sp>
      <p:sp>
        <p:nvSpPr>
          <p:cNvPr id="4" name="Text Placeholder 3">
            <a:extLst>
              <a:ext uri="{FF2B5EF4-FFF2-40B4-BE49-F238E27FC236}">
                <a16:creationId xmlns:a16="http://schemas.microsoft.com/office/drawing/2014/main" id="{458511F0-0CC4-BAB0-9B75-4C6A56FFCF74}"/>
              </a:ext>
            </a:extLst>
          </p:cNvPr>
          <p:cNvSpPr>
            <a:spLocks noGrp="1"/>
          </p:cNvSpPr>
          <p:nvPr>
            <p:ph type="body" sz="half" idx="2"/>
          </p:nvPr>
        </p:nvSpPr>
        <p:spPr>
          <a:xfrm>
            <a:off x="1484311" y="5299602"/>
            <a:ext cx="10018711" cy="796397"/>
          </a:xfrm>
        </p:spPr>
        <p:txBody>
          <a:bodyPr>
            <a:normAutofit fontScale="92500" lnSpcReduction="20000"/>
          </a:bodyPr>
          <a:lstStyle/>
          <a:p>
            <a:pPr algn="l"/>
            <a:r>
              <a:rPr lang="en-IN" sz="2600" kern="100" dirty="0">
                <a:effectLst/>
                <a:latin typeface="Times New Roman" panose="02020603050405020304" pitchFamily="18" charset="0"/>
                <a:ea typeface="Calibri" panose="020F0502020204030204" pitchFamily="34" charset="0"/>
                <a:cs typeface="Times New Roman" panose="02020603050405020304" pitchFamily="18" charset="0"/>
              </a:rPr>
              <a:t>Home page displays categories like CSE Books, EEE Books, Core Subjects, and Project Reports.</a:t>
            </a:r>
            <a:endParaRPr lang="en-IN" sz="26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IN" dirty="0"/>
          </a:p>
        </p:txBody>
      </p:sp>
      <p:pic>
        <p:nvPicPr>
          <p:cNvPr id="5" name="Picture Placeholder 4">
            <a:extLst>
              <a:ext uri="{FF2B5EF4-FFF2-40B4-BE49-F238E27FC236}">
                <a16:creationId xmlns:a16="http://schemas.microsoft.com/office/drawing/2014/main" id="{86A846F2-4CB4-4976-BB32-1A314FF959DD}"/>
              </a:ext>
            </a:extLst>
          </p:cNvPr>
          <p:cNvPicPr>
            <a:picLocks noGrp="1" noChangeAspect="1"/>
          </p:cNvPicPr>
          <p:nvPr>
            <p:ph type="pic" idx="1"/>
          </p:nvPr>
        </p:nvPicPr>
        <p:blipFill>
          <a:blip r:embed="rId2" cstate="print">
            <a:extLst>
              <a:ext uri="{28A0092B-C50C-407E-A947-70E740481C1C}">
                <a14:useLocalDpi xmlns:a14="http://schemas.microsoft.com/office/drawing/2010/main" val="0"/>
              </a:ext>
            </a:extLst>
          </a:blip>
          <a:srcRect t="8204" b="8204"/>
          <a:stretch>
            <a:fillRect/>
          </a:stretch>
        </p:blipFill>
        <p:spPr bwMode="auto">
          <a:xfrm>
            <a:off x="2054857" y="1720646"/>
            <a:ext cx="8551228" cy="3291092"/>
          </a:xfrm>
          <a:prstGeom prst="rect">
            <a:avLst/>
          </a:prstGeom>
          <a:noFill/>
          <a:ln>
            <a:noFill/>
          </a:ln>
        </p:spPr>
      </p:pic>
    </p:spTree>
    <p:extLst>
      <p:ext uri="{BB962C8B-B14F-4D97-AF65-F5344CB8AC3E}">
        <p14:creationId xmlns:p14="http://schemas.microsoft.com/office/powerpoint/2010/main" val="33830335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6BE20-5A4E-0C4B-8E3E-09D18D395C1B}"/>
              </a:ext>
            </a:extLst>
          </p:cNvPr>
          <p:cNvSpPr>
            <a:spLocks noGrp="1"/>
          </p:cNvSpPr>
          <p:nvPr>
            <p:ph type="title"/>
          </p:nvPr>
        </p:nvSpPr>
        <p:spPr>
          <a:xfrm>
            <a:off x="1568286" y="497947"/>
            <a:ext cx="10018711" cy="566738"/>
          </a:xfrm>
        </p:spPr>
        <p:txBody>
          <a:bodyPr>
            <a:normAutofit/>
          </a:bodyPr>
          <a:lstStyle/>
          <a:p>
            <a:pPr algn="l"/>
            <a:r>
              <a:rPr lang="en-IN" b="1" dirty="0">
                <a:effectLst/>
                <a:latin typeface="Times New Roman" panose="02020603050405020304" pitchFamily="18" charset="0"/>
                <a:ea typeface="Calibri" panose="020F0502020204030204" pitchFamily="34" charset="0"/>
              </a:rPr>
              <a:t>Admin dashboard:</a:t>
            </a:r>
            <a:endParaRPr lang="en-IN" dirty="0"/>
          </a:p>
        </p:txBody>
      </p:sp>
      <p:sp>
        <p:nvSpPr>
          <p:cNvPr id="4" name="Text Placeholder 3">
            <a:extLst>
              <a:ext uri="{FF2B5EF4-FFF2-40B4-BE49-F238E27FC236}">
                <a16:creationId xmlns:a16="http://schemas.microsoft.com/office/drawing/2014/main" id="{00AFD802-D955-B493-F4A3-541692F341D0}"/>
              </a:ext>
            </a:extLst>
          </p:cNvPr>
          <p:cNvSpPr>
            <a:spLocks noGrp="1"/>
          </p:cNvSpPr>
          <p:nvPr>
            <p:ph type="body" sz="half" idx="2"/>
          </p:nvPr>
        </p:nvSpPr>
        <p:spPr>
          <a:xfrm>
            <a:off x="1484311" y="4965289"/>
            <a:ext cx="10018711" cy="828025"/>
          </a:xfrm>
        </p:spPr>
        <p:txBody>
          <a:bodyPr>
            <a:normAutofit lnSpcReduction="10000"/>
          </a:bodyPr>
          <a:lstStyle/>
          <a:p>
            <a:pPr algn="l"/>
            <a:r>
              <a:rPr lang="en-IN" sz="2400" kern="100" dirty="0">
                <a:latin typeface="Times New Roman" panose="02020603050405020304" pitchFamily="18" charset="0"/>
                <a:ea typeface="Calibri" panose="020F0502020204030204" pitchFamily="34" charset="0"/>
                <a:cs typeface="Times New Roman" panose="02020603050405020304" pitchFamily="18" charset="0"/>
              </a:rPr>
              <a:t>A</a:t>
            </a: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dmin dashboard</a:t>
            </a:r>
            <a:r>
              <a:rPr lang="en-IN" sz="2400" kern="100" dirty="0">
                <a:latin typeface="Times New Roman" panose="02020603050405020304" pitchFamily="18" charset="0"/>
                <a:ea typeface="Calibri" panose="020F0502020204030204" pitchFamily="34" charset="0"/>
                <a:cs typeface="Times New Roman" panose="02020603050405020304" pitchFamily="18" charset="0"/>
              </a:rPr>
              <a:t> helps admin to</a:t>
            </a: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 manage book categories, verify uploads, and view analytics.</a:t>
            </a:r>
          </a:p>
          <a:p>
            <a:pPr algn="l"/>
            <a:endParaRPr lang="en-IN" dirty="0"/>
          </a:p>
        </p:txBody>
      </p:sp>
      <p:pic>
        <p:nvPicPr>
          <p:cNvPr id="23" name="Picture Placeholder 22">
            <a:extLst>
              <a:ext uri="{FF2B5EF4-FFF2-40B4-BE49-F238E27FC236}">
                <a16:creationId xmlns:a16="http://schemas.microsoft.com/office/drawing/2014/main" id="{69EFED42-55B2-AA33-57D4-C67246CFF4AB}"/>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31" b="231"/>
          <a:stretch>
            <a:fillRect/>
          </a:stretch>
        </p:blipFill>
        <p:spPr>
          <a:xfrm>
            <a:off x="2381250" y="1522413"/>
            <a:ext cx="8224838" cy="3163887"/>
          </a:xfrm>
        </p:spPr>
      </p:pic>
    </p:spTree>
    <p:extLst>
      <p:ext uri="{BB962C8B-B14F-4D97-AF65-F5344CB8AC3E}">
        <p14:creationId xmlns:p14="http://schemas.microsoft.com/office/powerpoint/2010/main" val="2515591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2B8D6-0BB7-A104-8F4A-2901E137CD14}"/>
              </a:ext>
            </a:extLst>
          </p:cNvPr>
          <p:cNvSpPr>
            <a:spLocks noGrp="1"/>
          </p:cNvSpPr>
          <p:nvPr>
            <p:ph type="title"/>
          </p:nvPr>
        </p:nvSpPr>
        <p:spPr>
          <a:xfrm>
            <a:off x="1612490" y="593484"/>
            <a:ext cx="10126507" cy="566738"/>
          </a:xfrm>
        </p:spPr>
        <p:txBody>
          <a:bodyPr/>
          <a:lstStyle/>
          <a:p>
            <a:pPr algn="l"/>
            <a:r>
              <a:rPr lang="en-US" b="1" dirty="0">
                <a:latin typeface="Times New Roman" panose="02020603050405020304" pitchFamily="18" charset="0"/>
                <a:cs typeface="Times New Roman" panose="02020603050405020304" pitchFamily="18" charset="0"/>
              </a:rPr>
              <a:t>Payment page:</a:t>
            </a:r>
            <a:endParaRPr lang="en-IN" b="1"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DFDBDE4B-9DCB-AC2D-F98B-2F8957CDE00E}"/>
              </a:ext>
            </a:extLst>
          </p:cNvPr>
          <p:cNvSpPr>
            <a:spLocks noGrp="1"/>
          </p:cNvSpPr>
          <p:nvPr>
            <p:ph type="body" sz="half" idx="2"/>
          </p:nvPr>
        </p:nvSpPr>
        <p:spPr>
          <a:xfrm>
            <a:off x="1494503" y="4935794"/>
            <a:ext cx="10008519" cy="857521"/>
          </a:xfrm>
        </p:spPr>
        <p:txBody>
          <a:bodyPr>
            <a:normAutofit lnSpcReduction="10000"/>
          </a:bodyPr>
          <a:lstStyle/>
          <a:p>
            <a:pPr algn="l"/>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Payment page is integrated with </a:t>
            </a:r>
            <a:r>
              <a:rPr lang="en-IN" sz="2400" kern="100" dirty="0" err="1">
                <a:effectLst/>
                <a:latin typeface="Times New Roman" panose="02020603050405020304" pitchFamily="18" charset="0"/>
                <a:ea typeface="Calibri" panose="020F0502020204030204" pitchFamily="34" charset="0"/>
                <a:cs typeface="Times New Roman" panose="02020603050405020304" pitchFamily="18" charset="0"/>
              </a:rPr>
              <a:t>razorpay</a:t>
            </a: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 payment gateway a secure payment gateway integration for  books or reports.</a:t>
            </a:r>
          </a:p>
          <a:p>
            <a:endParaRPr lang="en-IN" dirty="0"/>
          </a:p>
        </p:txBody>
      </p:sp>
      <p:pic>
        <p:nvPicPr>
          <p:cNvPr id="5" name="Picture Placeholder 4">
            <a:extLst>
              <a:ext uri="{FF2B5EF4-FFF2-40B4-BE49-F238E27FC236}">
                <a16:creationId xmlns:a16="http://schemas.microsoft.com/office/drawing/2014/main" id="{75BB631C-A735-392D-80A0-8615DEF87028}"/>
              </a:ext>
            </a:extLst>
          </p:cNvPr>
          <p:cNvPicPr>
            <a:picLocks noGrp="1" noChangeAspect="1"/>
          </p:cNvPicPr>
          <p:nvPr>
            <p:ph type="pic" idx="1"/>
          </p:nvPr>
        </p:nvPicPr>
        <p:blipFill>
          <a:blip r:embed="rId2" cstate="print">
            <a:extLst>
              <a:ext uri="{28A0092B-C50C-407E-A947-70E740481C1C}">
                <a14:useLocalDpi xmlns:a14="http://schemas.microsoft.com/office/drawing/2010/main" val="0"/>
              </a:ext>
            </a:extLst>
          </a:blip>
          <a:srcRect t="9270" b="9270"/>
          <a:stretch>
            <a:fillRect/>
          </a:stretch>
        </p:blipFill>
        <p:spPr bwMode="auto">
          <a:xfrm>
            <a:off x="2381250" y="1403350"/>
            <a:ext cx="8224838" cy="3165475"/>
          </a:xfrm>
          <a:prstGeom prst="rect">
            <a:avLst/>
          </a:prstGeom>
          <a:noFill/>
          <a:ln>
            <a:noFill/>
          </a:ln>
        </p:spPr>
      </p:pic>
    </p:spTree>
    <p:extLst>
      <p:ext uri="{BB962C8B-B14F-4D97-AF65-F5344CB8AC3E}">
        <p14:creationId xmlns:p14="http://schemas.microsoft.com/office/powerpoint/2010/main" val="28036722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D68FE-ED0D-6F79-F948-898FC81DB1C9}"/>
              </a:ext>
            </a:extLst>
          </p:cNvPr>
          <p:cNvSpPr>
            <a:spLocks noGrp="1"/>
          </p:cNvSpPr>
          <p:nvPr>
            <p:ph type="title"/>
          </p:nvPr>
        </p:nvSpPr>
        <p:spPr>
          <a:xfrm>
            <a:off x="1484311" y="685801"/>
            <a:ext cx="10018713" cy="838200"/>
          </a:xfrm>
        </p:spPr>
        <p:txBody>
          <a:bodyPr>
            <a:normAutofit/>
          </a:bodyPr>
          <a:lstStyle/>
          <a:p>
            <a:pPr algn="l"/>
            <a:r>
              <a:rPr lang="en-US" sz="3200" b="1" dirty="0">
                <a:latin typeface="Times New Roman" panose="02020603050405020304" pitchFamily="18" charset="0"/>
                <a:cs typeface="Times New Roman" panose="02020603050405020304" pitchFamily="18" charset="0"/>
              </a:rPr>
              <a:t>10.Target audience benefitted</a:t>
            </a:r>
            <a:endParaRPr lang="en-IN"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76E320D-888F-74EB-2573-41E4A4F9E7EC}"/>
              </a:ext>
            </a:extLst>
          </p:cNvPr>
          <p:cNvSpPr>
            <a:spLocks noGrp="1"/>
          </p:cNvSpPr>
          <p:nvPr>
            <p:ph idx="1"/>
          </p:nvPr>
        </p:nvSpPr>
        <p:spPr>
          <a:xfrm>
            <a:off x="1484311" y="1710813"/>
            <a:ext cx="10018713" cy="4864509"/>
          </a:xfrm>
        </p:spPr>
        <p:txBody>
          <a:bodyPr>
            <a:normAutofit fontScale="70000" lnSpcReduction="20000"/>
          </a:bodyPr>
          <a:lstStyle/>
          <a:p>
            <a:pPr>
              <a:buNone/>
            </a:pPr>
            <a:r>
              <a:rPr lang="en-US" sz="3400" b="1" dirty="0">
                <a:latin typeface="Times New Roman" panose="02020603050405020304" pitchFamily="18" charset="0"/>
                <a:cs typeface="Times New Roman" panose="02020603050405020304" pitchFamily="18" charset="0"/>
              </a:rPr>
              <a:t>Students: Easy and Instant Access to Resources</a:t>
            </a:r>
          </a:p>
          <a:p>
            <a:pPr marL="0" indent="0">
              <a:buNone/>
            </a:pPr>
            <a:r>
              <a:rPr lang="en-US" sz="3400" dirty="0">
                <a:latin typeface="Times New Roman" panose="02020603050405020304" pitchFamily="18" charset="0"/>
                <a:cs typeface="Times New Roman" panose="02020603050405020304" pitchFamily="18" charset="0"/>
              </a:rPr>
              <a:t>	Immediate access to digital books, research papers, and academic journals anytime, anywhere.</a:t>
            </a:r>
          </a:p>
          <a:p>
            <a:pPr>
              <a:buNone/>
            </a:pPr>
            <a:r>
              <a:rPr lang="en-US" sz="3400" b="1" dirty="0">
                <a:latin typeface="Times New Roman" panose="02020603050405020304" pitchFamily="18" charset="0"/>
                <a:cs typeface="Times New Roman" panose="02020603050405020304" pitchFamily="18" charset="0"/>
              </a:rPr>
              <a:t>Faculty: Faster Resource Sharing</a:t>
            </a:r>
          </a:p>
          <a:p>
            <a:pPr marL="0" indent="0">
              <a:buNone/>
            </a:pPr>
            <a:r>
              <a:rPr lang="en-US" sz="3400" dirty="0">
                <a:latin typeface="Times New Roman" panose="02020603050405020304" pitchFamily="18" charset="0"/>
                <a:cs typeface="Times New Roman" panose="02020603050405020304" pitchFamily="18" charset="0"/>
              </a:rPr>
              <a:t>	Effortless distribution of course materials, reference books, and scholarly articles to students.</a:t>
            </a:r>
          </a:p>
          <a:p>
            <a:pPr>
              <a:buNone/>
            </a:pPr>
            <a:r>
              <a:rPr lang="en-US" sz="3400" b="1" dirty="0">
                <a:latin typeface="Times New Roman" panose="02020603050405020304" pitchFamily="18" charset="0"/>
                <a:cs typeface="Times New Roman" panose="02020603050405020304" pitchFamily="18" charset="0"/>
              </a:rPr>
              <a:t>Admins/Librarians: Better Control and Monitoring</a:t>
            </a:r>
          </a:p>
          <a:p>
            <a:pPr marL="0" indent="0">
              <a:buNone/>
            </a:pPr>
            <a:r>
              <a:rPr lang="en-US" sz="3400" dirty="0">
                <a:latin typeface="Times New Roman" panose="02020603050405020304" pitchFamily="18" charset="0"/>
                <a:cs typeface="Times New Roman" panose="02020603050405020304" pitchFamily="18" charset="0"/>
              </a:rPr>
              <a:t>	Centralized management of library resources with detailed tracking of usage and borrowing patterns.</a:t>
            </a:r>
          </a:p>
          <a:p>
            <a:pPr>
              <a:buNone/>
            </a:pPr>
            <a:r>
              <a:rPr lang="en-US" sz="3400" b="1" dirty="0">
                <a:latin typeface="Times New Roman" panose="02020603050405020304" pitchFamily="18" charset="0"/>
                <a:cs typeface="Times New Roman" panose="02020603050405020304" pitchFamily="18" charset="0"/>
              </a:rPr>
              <a:t>Institutions: Efficient Digital Library Operations</a:t>
            </a:r>
          </a:p>
          <a:p>
            <a:pPr marL="0" indent="0">
              <a:buNone/>
            </a:pPr>
            <a:r>
              <a:rPr lang="en-US" sz="3400" dirty="0">
                <a:latin typeface="Times New Roman" panose="02020603050405020304" pitchFamily="18" charset="0"/>
                <a:cs typeface="Times New Roman" panose="02020603050405020304" pitchFamily="18" charset="0"/>
              </a:rPr>
              <a:t>	Cost-effective library management by reducing the need for physical storage and maintenance.</a:t>
            </a:r>
          </a:p>
          <a:p>
            <a:pPr marL="0" indent="0">
              <a:buNone/>
            </a:pPr>
            <a:endParaRPr lang="en-US" sz="3400" dirty="0"/>
          </a:p>
          <a:p>
            <a:pPr marL="0" indent="0">
              <a:buNone/>
            </a:pPr>
            <a:endParaRPr lang="en-IN" dirty="0"/>
          </a:p>
        </p:txBody>
      </p:sp>
    </p:spTree>
    <p:extLst>
      <p:ext uri="{BB962C8B-B14F-4D97-AF65-F5344CB8AC3E}">
        <p14:creationId xmlns:p14="http://schemas.microsoft.com/office/powerpoint/2010/main" val="6018453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DCEB6-A981-60B4-B4CD-5A6192AE1F70}"/>
              </a:ext>
            </a:extLst>
          </p:cNvPr>
          <p:cNvSpPr>
            <a:spLocks noGrp="1"/>
          </p:cNvSpPr>
          <p:nvPr>
            <p:ph type="title"/>
          </p:nvPr>
        </p:nvSpPr>
        <p:spPr>
          <a:xfrm>
            <a:off x="1307690" y="776748"/>
            <a:ext cx="9939695" cy="1032386"/>
          </a:xfrm>
        </p:spPr>
        <p:txBody>
          <a:bodyPr>
            <a:normAutofit/>
          </a:bodyPr>
          <a:lstStyle/>
          <a:p>
            <a:pPr algn="l"/>
            <a:r>
              <a:rPr lang="en-US" sz="3200" b="1" dirty="0">
                <a:latin typeface="Times New Roman" panose="02020603050405020304" pitchFamily="18" charset="0"/>
                <a:cs typeface="Times New Roman" panose="02020603050405020304" pitchFamily="18" charset="0"/>
              </a:rPr>
              <a:t>11.Conclusion</a:t>
            </a:r>
            <a:endParaRPr lang="en-IN" sz="32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38976149-CCD3-1E90-E8CA-B49ED05FB37E}"/>
              </a:ext>
            </a:extLst>
          </p:cNvPr>
          <p:cNvSpPr txBox="1"/>
          <p:nvPr/>
        </p:nvSpPr>
        <p:spPr>
          <a:xfrm>
            <a:off x="1504335" y="1730477"/>
            <a:ext cx="10441859" cy="4017446"/>
          </a:xfrm>
          <a:prstGeom prst="rect">
            <a:avLst/>
          </a:prstGeom>
          <a:noFill/>
        </p:spPr>
        <p:txBody>
          <a:bodyPr wrap="square" rtlCol="0">
            <a:spAutoFit/>
          </a:bodyPr>
          <a:lstStyle/>
          <a:p>
            <a:pPr indent="457200" algn="just">
              <a:lnSpc>
                <a:spcPct val="107000"/>
              </a:lnSpc>
              <a:spcAft>
                <a:spcPts val="800"/>
              </a:spcAft>
              <a:buNone/>
            </a:pPr>
            <a:r>
              <a:rPr lang="en-US" sz="2400" dirty="0">
                <a:latin typeface="Times New Roman" panose="02020603050405020304" pitchFamily="18" charset="0"/>
                <a:cs typeface="Times New Roman" panose="02020603050405020304" pitchFamily="18" charset="0"/>
              </a:rPr>
              <a:t>The Virtual Library project enhances how academic institutions manage and distribute learning resources digitally, addressing the lack of a unified, student-focused online library. Traditional libraries are limited by physical access, whereas this platform offers centralized, structured content availability. Rooted in the Design Thinking framework, the project began by identifying real user challenges through empathetic research, including interviews and feedback. Key issues uncovered included difficulty in locating categorized academic materials and inefficient educator upload workflows. These insights were transformed into clear problem statements, guiding the system’s design goals and functionality toward a more accessible, user-centered experience.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5783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B9A35-C267-8158-B65B-5E941C272406}"/>
              </a:ext>
            </a:extLst>
          </p:cNvPr>
          <p:cNvSpPr>
            <a:spLocks noGrp="1"/>
          </p:cNvSpPr>
          <p:nvPr>
            <p:ph type="title"/>
          </p:nvPr>
        </p:nvSpPr>
        <p:spPr>
          <a:xfrm>
            <a:off x="1356492" y="412955"/>
            <a:ext cx="10018714" cy="1691147"/>
          </a:xfrm>
        </p:spPr>
        <p:txBody>
          <a:bodyPr>
            <a:normAutofit/>
          </a:bodyPr>
          <a:lstStyle/>
          <a:p>
            <a:pPr algn="l"/>
            <a:r>
              <a:rPr lang="en-US" sz="3200" b="1" dirty="0">
                <a:latin typeface="Times New Roman" panose="02020603050405020304" pitchFamily="18" charset="0"/>
                <a:cs typeface="Times New Roman" panose="02020603050405020304" pitchFamily="18" charset="0"/>
              </a:rPr>
              <a:t>1.INTRODUCTION</a:t>
            </a:r>
            <a:endParaRPr lang="en-IN"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F5E1226-5262-B4E8-8E07-56B37576DDE1}"/>
              </a:ext>
            </a:extLst>
          </p:cNvPr>
          <p:cNvSpPr>
            <a:spLocks noGrp="1"/>
          </p:cNvSpPr>
          <p:nvPr>
            <p:ph idx="1"/>
          </p:nvPr>
        </p:nvSpPr>
        <p:spPr>
          <a:xfrm>
            <a:off x="1484310" y="1750143"/>
            <a:ext cx="10018713" cy="4041058"/>
          </a:xfrm>
        </p:spPr>
        <p:txBody>
          <a:bodyPr/>
          <a:lstStyle/>
          <a:p>
            <a:pPr marL="0" indent="0" algn="just">
              <a:buNone/>
            </a:pPr>
            <a:r>
              <a:rPr lang="en-US" dirty="0"/>
              <a:t>	</a:t>
            </a:r>
            <a:r>
              <a:rPr lang="en-US" dirty="0">
                <a:latin typeface="Times New Roman" panose="02020603050405020304" pitchFamily="18" charset="0"/>
                <a:cs typeface="Times New Roman" panose="02020603050405020304" pitchFamily="18" charset="0"/>
              </a:rPr>
              <a:t>A mobile-based library management system designed using Flutter and Firebase. The system enables students and staff to efficiently browse, borrow, and read both e-books and physical books. With integrated role-based access control, users experience a personalized interface while administrators gain access to advanced management tools.</a:t>
            </a:r>
          </a:p>
          <a:p>
            <a:pPr marL="0" indent="0" algn="just">
              <a:buNone/>
            </a:pPr>
            <a:r>
              <a:rPr lang="en-US" dirty="0">
                <a:latin typeface="Times New Roman" panose="02020603050405020304" pitchFamily="18" charset="0"/>
                <a:cs typeface="Times New Roman" panose="02020603050405020304" pitchFamily="18" charset="0"/>
              </a:rPr>
              <a:t>	This solution improves traditional library operations by offering real-time updates on book availability, supporting remote access to a wide range of digital resources, and minimizing manual errors. It enhances user convenience, optimizes resource utilization, and lays the groundwork for scalable, data-driven library services in academic institutions</a:t>
            </a:r>
            <a:r>
              <a:rPr lang="en-US" dirty="0"/>
              <a:t>.</a:t>
            </a:r>
            <a:endParaRPr lang="en-IN" dirty="0"/>
          </a:p>
        </p:txBody>
      </p:sp>
    </p:spTree>
    <p:extLst>
      <p:ext uri="{BB962C8B-B14F-4D97-AF65-F5344CB8AC3E}">
        <p14:creationId xmlns:p14="http://schemas.microsoft.com/office/powerpoint/2010/main" val="26481217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2B83F-F5C5-DD51-7E64-7DD20B35261E}"/>
              </a:ext>
            </a:extLst>
          </p:cNvPr>
          <p:cNvSpPr>
            <a:spLocks noGrp="1"/>
          </p:cNvSpPr>
          <p:nvPr>
            <p:ph type="title"/>
          </p:nvPr>
        </p:nvSpPr>
        <p:spPr>
          <a:xfrm>
            <a:off x="1278193" y="1066799"/>
            <a:ext cx="10126508" cy="916858"/>
          </a:xfrm>
        </p:spPr>
        <p:txBody>
          <a:bodyPr>
            <a:normAutofit/>
          </a:bodyPr>
          <a:lstStyle/>
          <a:p>
            <a:pPr algn="l"/>
            <a:r>
              <a:rPr lang="en-US" sz="3200" b="1" dirty="0">
                <a:latin typeface="Times New Roman" panose="02020603050405020304" pitchFamily="18" charset="0"/>
                <a:cs typeface="Times New Roman" panose="02020603050405020304" pitchFamily="18" charset="0"/>
              </a:rPr>
              <a:t>2.PROBLEM STATEMENT</a:t>
            </a:r>
            <a:endParaRPr lang="en-IN"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A549B10-A331-4EE2-DE7F-752E328E9307}"/>
              </a:ext>
            </a:extLst>
          </p:cNvPr>
          <p:cNvSpPr>
            <a:spLocks noGrp="1"/>
          </p:cNvSpPr>
          <p:nvPr>
            <p:ph idx="1"/>
          </p:nvPr>
        </p:nvSpPr>
        <p:spPr>
          <a:xfrm>
            <a:off x="1484310" y="1858296"/>
            <a:ext cx="10018713" cy="4306529"/>
          </a:xfrm>
        </p:spPr>
        <p:txBody>
          <a:bodyPr>
            <a:normAutofit fontScale="70000" lnSpcReduction="20000"/>
          </a:bodyPr>
          <a:lstStyle/>
          <a:p>
            <a:pPr marL="0" indent="0">
              <a:buNone/>
            </a:pPr>
            <a:r>
              <a:rPr lang="en-US" dirty="0"/>
              <a:t>	</a:t>
            </a:r>
          </a:p>
          <a:p>
            <a:pPr marL="0" indent="0" algn="just">
              <a:lnSpc>
                <a:spcPct val="120000"/>
              </a:lnSpc>
              <a:spcBef>
                <a:spcPts val="24"/>
              </a:spcBef>
              <a:buNone/>
            </a:pPr>
            <a:r>
              <a:rPr lang="en-US" sz="3400" dirty="0">
                <a:latin typeface="Times New Roman" panose="02020603050405020304" pitchFamily="18" charset="0"/>
                <a:cs typeface="Times New Roman" panose="02020603050405020304" pitchFamily="18" charset="0"/>
              </a:rPr>
              <a:t>	Traditional library systems rely heavily on manual processes for issuing and returning books, which often leads to long wait times, inefficiencies, and human errors. Students struggle with the lack of real-time visibility into book availability, resulting in repeated visits or missed opportunities to access important resources.</a:t>
            </a:r>
          </a:p>
          <a:p>
            <a:pPr marL="0" indent="0" algn="just">
              <a:lnSpc>
                <a:spcPct val="120000"/>
              </a:lnSpc>
              <a:spcBef>
                <a:spcPts val="24"/>
              </a:spcBef>
              <a:buNone/>
            </a:pPr>
            <a:r>
              <a:rPr lang="en-US" sz="3400" dirty="0">
                <a:latin typeface="Times New Roman" panose="02020603050405020304" pitchFamily="18" charset="0"/>
                <a:cs typeface="Times New Roman" panose="02020603050405020304" pitchFamily="18" charset="0"/>
              </a:rPr>
              <a:t>	Moreover, these systems typically lack integration with digital content like e-books, and offer limited administrative control. There is no centralized platform for managing both physical and digital resources, making it difficult for librarians and faculty to keep track of book inventories, user activity, and timely access.</a:t>
            </a:r>
          </a:p>
          <a:p>
            <a:pPr marL="0" indent="0">
              <a:buNone/>
            </a:pPr>
            <a:endParaRPr lang="en-IN" dirty="0"/>
          </a:p>
        </p:txBody>
      </p:sp>
    </p:spTree>
    <p:extLst>
      <p:ext uri="{BB962C8B-B14F-4D97-AF65-F5344CB8AC3E}">
        <p14:creationId xmlns:p14="http://schemas.microsoft.com/office/powerpoint/2010/main" val="1565089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73F3F-11D5-B3FB-7F24-5461948AD2CD}"/>
              </a:ext>
            </a:extLst>
          </p:cNvPr>
          <p:cNvSpPr>
            <a:spLocks noGrp="1"/>
          </p:cNvSpPr>
          <p:nvPr>
            <p:ph type="title"/>
          </p:nvPr>
        </p:nvSpPr>
        <p:spPr/>
        <p:txBody>
          <a:bodyPr>
            <a:normAutofit/>
          </a:bodyPr>
          <a:lstStyle/>
          <a:p>
            <a:pPr algn="l"/>
            <a:r>
              <a:rPr lang="en-US" sz="3200" b="1" dirty="0">
                <a:latin typeface="Times New Roman" panose="02020603050405020304" pitchFamily="18" charset="0"/>
                <a:cs typeface="Times New Roman" panose="02020603050405020304" pitchFamily="18" charset="0"/>
              </a:rPr>
              <a:t>3.STANFORD DESIGN THINKING MODEL</a:t>
            </a:r>
            <a:endParaRPr lang="en-IN" sz="3200" b="1" dirty="0">
              <a:latin typeface="Times New Roman" panose="02020603050405020304" pitchFamily="18" charset="0"/>
              <a:cs typeface="Times New Roman" panose="02020603050405020304" pitchFamily="18" charset="0"/>
            </a:endParaRPr>
          </a:p>
        </p:txBody>
      </p:sp>
      <p:pic>
        <p:nvPicPr>
          <p:cNvPr id="10" name="Content Placeholder 9">
            <a:extLst>
              <a:ext uri="{FF2B5EF4-FFF2-40B4-BE49-F238E27FC236}">
                <a16:creationId xmlns:a16="http://schemas.microsoft.com/office/drawing/2014/main" id="{6EFA6F8E-8A2A-25C2-077F-B1E6E04375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12489" y="1875557"/>
            <a:ext cx="10353369" cy="4181594"/>
          </a:xfrm>
        </p:spPr>
      </p:pic>
    </p:spTree>
    <p:extLst>
      <p:ext uri="{BB962C8B-B14F-4D97-AF65-F5344CB8AC3E}">
        <p14:creationId xmlns:p14="http://schemas.microsoft.com/office/powerpoint/2010/main" val="14229573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704E53-F12A-C573-0144-7BE92C9BF713}"/>
              </a:ext>
            </a:extLst>
          </p:cNvPr>
          <p:cNvSpPr txBox="1"/>
          <p:nvPr/>
        </p:nvSpPr>
        <p:spPr>
          <a:xfrm>
            <a:off x="1406013" y="521110"/>
            <a:ext cx="10579511" cy="5870239"/>
          </a:xfrm>
          <a:prstGeom prst="rect">
            <a:avLst/>
          </a:prstGeom>
          <a:noFill/>
        </p:spPr>
        <p:txBody>
          <a:bodyPr wrap="square" rtlCol="0">
            <a:spAutoFit/>
          </a:bodyPr>
          <a:lstStyle/>
          <a:p>
            <a:pPr>
              <a:buNone/>
            </a:pPr>
            <a:r>
              <a:rPr lang="en-US" sz="1900" b="1" dirty="0">
                <a:latin typeface="Times New Roman" panose="02020603050405020304" pitchFamily="18" charset="0"/>
                <a:cs typeface="Times New Roman" panose="02020603050405020304" pitchFamily="18" charset="0"/>
              </a:rPr>
              <a:t>Empathize:</a:t>
            </a:r>
            <a:br>
              <a:rPr lang="en-US" sz="1900" dirty="0">
                <a:latin typeface="Times New Roman" panose="02020603050405020304" pitchFamily="18" charset="0"/>
                <a:cs typeface="Times New Roman" panose="02020603050405020304" pitchFamily="18" charset="0"/>
              </a:rPr>
            </a:br>
            <a:r>
              <a:rPr lang="en-US" sz="1900" dirty="0">
                <a:latin typeface="Times New Roman" panose="02020603050405020304" pitchFamily="18" charset="0"/>
                <a:cs typeface="Times New Roman" panose="02020603050405020304" pitchFamily="18" charset="0"/>
              </a:rPr>
              <a:t>	We conducted interviews with students and librarians to understand their day-to-day experiences, frustrations, and expectations from a library system. This helped us gain firsthand insights into the user’s needs.</a:t>
            </a:r>
          </a:p>
          <a:p>
            <a:pPr>
              <a:buNone/>
            </a:pPr>
            <a:r>
              <a:rPr lang="en-US" sz="1900" b="1" dirty="0">
                <a:latin typeface="Times New Roman" panose="02020603050405020304" pitchFamily="18" charset="0"/>
                <a:cs typeface="Times New Roman" panose="02020603050405020304" pitchFamily="18" charset="0"/>
              </a:rPr>
              <a:t>Define:</a:t>
            </a:r>
            <a:br>
              <a:rPr lang="en-US" sz="1900" dirty="0">
                <a:latin typeface="Times New Roman" panose="02020603050405020304" pitchFamily="18" charset="0"/>
                <a:cs typeface="Times New Roman" panose="02020603050405020304" pitchFamily="18" charset="0"/>
              </a:rPr>
            </a:br>
            <a:r>
              <a:rPr lang="en-US" sz="1900" dirty="0">
                <a:latin typeface="Times New Roman" panose="02020603050405020304" pitchFamily="18" charset="0"/>
                <a:cs typeface="Times New Roman" panose="02020603050405020304" pitchFamily="18" charset="0"/>
              </a:rPr>
              <a:t>	From these discussions, we identified key problems such as delays in book issue/return, lack of visibility into available books, and the complete absence of digital access to e-books and records.</a:t>
            </a:r>
          </a:p>
          <a:p>
            <a:pPr>
              <a:buNone/>
            </a:pPr>
            <a:r>
              <a:rPr lang="en-US" sz="1900" b="1" dirty="0">
                <a:latin typeface="Times New Roman" panose="02020603050405020304" pitchFamily="18" charset="0"/>
                <a:cs typeface="Times New Roman" panose="02020603050405020304" pitchFamily="18" charset="0"/>
              </a:rPr>
              <a:t>Ideate:</a:t>
            </a:r>
            <a:br>
              <a:rPr lang="en-US" sz="1900" dirty="0">
                <a:latin typeface="Times New Roman" panose="02020603050405020304" pitchFamily="18" charset="0"/>
                <a:cs typeface="Times New Roman" panose="02020603050405020304" pitchFamily="18" charset="0"/>
              </a:rPr>
            </a:br>
            <a:r>
              <a:rPr lang="en-US" sz="1900" dirty="0">
                <a:latin typeface="Times New Roman" panose="02020603050405020304" pitchFamily="18" charset="0"/>
                <a:cs typeface="Times New Roman" panose="02020603050405020304" pitchFamily="18" charset="0"/>
              </a:rPr>
              <a:t>	Based on the defined challenges, we brainstormed multiple solutions and finalized the idea of a mobile app that allows real-time tracking of book availability and provides seamless digital access to library resources.</a:t>
            </a:r>
          </a:p>
          <a:p>
            <a:pPr>
              <a:buNone/>
            </a:pPr>
            <a:r>
              <a:rPr lang="en-US" sz="1900" b="1" dirty="0">
                <a:latin typeface="Times New Roman" panose="02020603050405020304" pitchFamily="18" charset="0"/>
                <a:cs typeface="Times New Roman" panose="02020603050405020304" pitchFamily="18" charset="0"/>
              </a:rPr>
              <a:t>Prototype:</a:t>
            </a:r>
            <a:br>
              <a:rPr lang="en-US" sz="1900" dirty="0">
                <a:latin typeface="Times New Roman" panose="02020603050405020304" pitchFamily="18" charset="0"/>
                <a:cs typeface="Times New Roman" panose="02020603050405020304" pitchFamily="18" charset="0"/>
              </a:rPr>
            </a:br>
            <a:r>
              <a:rPr lang="en-US" sz="1900" dirty="0">
                <a:latin typeface="Times New Roman" panose="02020603050405020304" pitchFamily="18" charset="0"/>
                <a:cs typeface="Times New Roman" panose="02020603050405020304" pitchFamily="18" charset="0"/>
              </a:rPr>
              <a:t>	We developed a working prototype using Flutter for the front end and Firebase for backend services, including authentication, database, and storage. The prototype includes essential features like login, browsing, borrowing, and admin controls.</a:t>
            </a:r>
          </a:p>
          <a:p>
            <a:r>
              <a:rPr lang="en-US" sz="1900" b="1" dirty="0">
                <a:latin typeface="Times New Roman" panose="02020603050405020304" pitchFamily="18" charset="0"/>
                <a:cs typeface="Times New Roman" panose="02020603050405020304" pitchFamily="18" charset="0"/>
              </a:rPr>
              <a:t>Test:</a:t>
            </a:r>
            <a:br>
              <a:rPr lang="en-US" sz="1900" dirty="0">
                <a:latin typeface="Times New Roman" panose="02020603050405020304" pitchFamily="18" charset="0"/>
                <a:cs typeface="Times New Roman" panose="02020603050405020304" pitchFamily="18" charset="0"/>
              </a:rPr>
            </a:br>
            <a:r>
              <a:rPr lang="en-US" sz="1900" dirty="0">
                <a:latin typeface="Times New Roman" panose="02020603050405020304" pitchFamily="18" charset="0"/>
                <a:cs typeface="Times New Roman" panose="02020603050405020304" pitchFamily="18" charset="0"/>
              </a:rPr>
              <a:t>	The prototype was deployed among a group of college students who tested its functionality. Their feedback helped us refine the user interface and ensure the system was intuitive, responsive, and practical for regular use.</a:t>
            </a:r>
          </a:p>
          <a:p>
            <a:endParaRPr lang="en-IN" dirty="0"/>
          </a:p>
        </p:txBody>
      </p:sp>
    </p:spTree>
    <p:extLst>
      <p:ext uri="{BB962C8B-B14F-4D97-AF65-F5344CB8AC3E}">
        <p14:creationId xmlns:p14="http://schemas.microsoft.com/office/powerpoint/2010/main" val="3775762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20650-F47E-7D88-D6EF-E2A1C40E9BF7}"/>
              </a:ext>
            </a:extLst>
          </p:cNvPr>
          <p:cNvSpPr>
            <a:spLocks noGrp="1"/>
          </p:cNvSpPr>
          <p:nvPr>
            <p:ph type="title"/>
          </p:nvPr>
        </p:nvSpPr>
        <p:spPr>
          <a:xfrm>
            <a:off x="1484311" y="685800"/>
            <a:ext cx="10018714" cy="1044677"/>
          </a:xfrm>
        </p:spPr>
        <p:txBody>
          <a:bodyPr>
            <a:normAutofit fontScale="90000"/>
          </a:bodyPr>
          <a:lstStyle/>
          <a:p>
            <a:pPr algn="l"/>
            <a:r>
              <a:rPr lang="en-IN" sz="3600" b="1" dirty="0">
                <a:latin typeface="Times New Roman" panose="02020603050405020304" pitchFamily="18" charset="0"/>
                <a:cs typeface="Times New Roman" panose="02020603050405020304" pitchFamily="18" charset="0"/>
              </a:rPr>
              <a:t>4.Features of the Project</a:t>
            </a:r>
            <a:br>
              <a:rPr lang="en-IN" b="1" dirty="0"/>
            </a:br>
            <a:endParaRPr lang="en-IN" dirty="0"/>
          </a:p>
        </p:txBody>
      </p:sp>
      <p:sp>
        <p:nvSpPr>
          <p:cNvPr id="3" name="Content Placeholder 2">
            <a:extLst>
              <a:ext uri="{FF2B5EF4-FFF2-40B4-BE49-F238E27FC236}">
                <a16:creationId xmlns:a16="http://schemas.microsoft.com/office/drawing/2014/main" id="{3BB59FAF-A251-F5F4-E0DB-1905296A0147}"/>
              </a:ext>
            </a:extLst>
          </p:cNvPr>
          <p:cNvSpPr>
            <a:spLocks noGrp="1"/>
          </p:cNvSpPr>
          <p:nvPr>
            <p:ph idx="1"/>
          </p:nvPr>
        </p:nvSpPr>
        <p:spPr>
          <a:xfrm>
            <a:off x="1406012" y="1091381"/>
            <a:ext cx="10097011" cy="5171767"/>
          </a:xfrm>
        </p:spPr>
        <p:txBody>
          <a:bodyPr>
            <a:noAutofit/>
          </a:bodyPr>
          <a:lstStyle/>
          <a:p>
            <a:pPr>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Secure User and Admin Login:</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The system uses Firebase Authentication to ensure secure sign-in for both students and administrators. Role-based access control ensures users see only the features relevant to their role.</a:t>
            </a:r>
          </a:p>
          <a:p>
            <a:pPr>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Category-Based Browsing (CSE, EEE, Core, Projects):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Books are organized into clearly defined academic categories, allowing users to easily browse and locate materials specific to their department or coursework.</a:t>
            </a:r>
          </a:p>
          <a:p>
            <a:pPr>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E-Book Reading Functionality:</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Users can directly access and read e-books within the app, eliminating the need for external downloads. The reading interface is optimized for mobile use with smooth navigation.</a:t>
            </a:r>
          </a:p>
          <a:p>
            <a:pPr>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Cart and Checkout System for Physical Books: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Students can add physical books to a cart and proceed to a checkout request, mimicking the familiar e-commerce experience. This system helps reduce wait times and improves book lending management.</a:t>
            </a:r>
          </a:p>
          <a:p>
            <a:pPr>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Admin Panel for Dynamic Book Updates: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Admins have a dedicated dashboard to add, update, or delete book records in real-time. This feature streamlines library inventory management and keeps the system up to date without manual paperwork.</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1959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47E7-B546-AEE3-4C4E-1D1ECE3C6843}"/>
              </a:ext>
            </a:extLst>
          </p:cNvPr>
          <p:cNvSpPr>
            <a:spLocks noGrp="1"/>
          </p:cNvSpPr>
          <p:nvPr>
            <p:ph type="title"/>
          </p:nvPr>
        </p:nvSpPr>
        <p:spPr>
          <a:xfrm>
            <a:off x="1484311" y="127820"/>
            <a:ext cx="10018713" cy="1995948"/>
          </a:xfrm>
        </p:spPr>
        <p:txBody>
          <a:bodyPr>
            <a:normAutofit/>
          </a:bodyPr>
          <a:lstStyle/>
          <a:p>
            <a:pPr algn="l"/>
            <a:r>
              <a:rPr lang="en-IN" sz="3200" b="1" dirty="0">
                <a:latin typeface="Times New Roman" panose="02020603050405020304" pitchFamily="18" charset="0"/>
                <a:cs typeface="Times New Roman" panose="02020603050405020304" pitchFamily="18" charset="0"/>
              </a:rPr>
              <a:t>5.Pain Points Identified </a:t>
            </a:r>
          </a:p>
        </p:txBody>
      </p:sp>
      <p:sp>
        <p:nvSpPr>
          <p:cNvPr id="10" name="TextBox 9">
            <a:extLst>
              <a:ext uri="{FF2B5EF4-FFF2-40B4-BE49-F238E27FC236}">
                <a16:creationId xmlns:a16="http://schemas.microsoft.com/office/drawing/2014/main" id="{F86A9509-7540-F57C-41F1-E8364FE4B0D2}"/>
              </a:ext>
            </a:extLst>
          </p:cNvPr>
          <p:cNvSpPr txBox="1"/>
          <p:nvPr/>
        </p:nvSpPr>
        <p:spPr>
          <a:xfrm>
            <a:off x="1484312" y="1445342"/>
            <a:ext cx="10383224" cy="5293757"/>
          </a:xfrm>
          <a:prstGeom prst="rect">
            <a:avLst/>
          </a:prstGeom>
          <a:noFill/>
        </p:spPr>
        <p:txBody>
          <a:bodyPr wrap="square">
            <a:spAutoFit/>
          </a:bodyPr>
          <a:lstStyle/>
          <a:p>
            <a:pPr marL="342900" indent="-34290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Delays in Book Issue/Return:</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Students often experience long wait times due to the manual book issuing process. Queues at the library counter and dependency on staff availability contribute to inefficiency and user frustration.</a:t>
            </a:r>
          </a:p>
          <a:p>
            <a:pPr marL="342900" indent="-34290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Lack of Real-Time Data:</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There is no instant visibility into whether a book is available, issued, or reserved. Users must visit the library physically or rely on outdated logs to know the status, leading to wasted effort and time.</a:t>
            </a:r>
          </a:p>
          <a:p>
            <a:pPr marL="342900" indent="-34290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Manual Error-Prone Record-Keeping:</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Traditional libraries rely on physical registers or spreadsheets, which are susceptible to human error. Mistakes in book tracking or user logs can lead to misplaced books, disputes, or inventory mismatches.</a:t>
            </a:r>
          </a:p>
          <a:p>
            <a:pPr marL="342900" indent="-34290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No Support for Remote Access: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Students cannot check availability, reserve, or read e-books from home. The absence of a digital interface restricts access to library resources outside library hours or off-campus locations.</a:t>
            </a:r>
          </a:p>
          <a:p>
            <a:endParaRPr lang="en-IN" dirty="0"/>
          </a:p>
        </p:txBody>
      </p:sp>
    </p:spTree>
    <p:extLst>
      <p:ext uri="{BB962C8B-B14F-4D97-AF65-F5344CB8AC3E}">
        <p14:creationId xmlns:p14="http://schemas.microsoft.com/office/powerpoint/2010/main" val="27385769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AE0BF-B13E-85DD-9A2C-1E079F388A01}"/>
              </a:ext>
            </a:extLst>
          </p:cNvPr>
          <p:cNvSpPr>
            <a:spLocks noGrp="1"/>
          </p:cNvSpPr>
          <p:nvPr>
            <p:ph type="title"/>
          </p:nvPr>
        </p:nvSpPr>
        <p:spPr>
          <a:xfrm>
            <a:off x="1386349" y="685800"/>
            <a:ext cx="10116676" cy="739877"/>
          </a:xfrm>
        </p:spPr>
        <p:txBody>
          <a:bodyPr>
            <a:normAutofit/>
          </a:bodyPr>
          <a:lstStyle/>
          <a:p>
            <a:pPr algn="l"/>
            <a:r>
              <a:rPr lang="en-IN" sz="3200" b="1" dirty="0">
                <a:latin typeface="Times New Roman" panose="02020603050405020304" pitchFamily="18" charset="0"/>
                <a:cs typeface="Times New Roman" panose="02020603050405020304" pitchFamily="18" charset="0"/>
              </a:rPr>
              <a:t>6.Technologies Used</a:t>
            </a:r>
          </a:p>
        </p:txBody>
      </p:sp>
      <p:sp>
        <p:nvSpPr>
          <p:cNvPr id="3" name="Content Placeholder 2">
            <a:extLst>
              <a:ext uri="{FF2B5EF4-FFF2-40B4-BE49-F238E27FC236}">
                <a16:creationId xmlns:a16="http://schemas.microsoft.com/office/drawing/2014/main" id="{DBB2F4A9-2F49-E53A-5C38-8638F774AB1D}"/>
              </a:ext>
            </a:extLst>
          </p:cNvPr>
          <p:cNvSpPr>
            <a:spLocks noGrp="1"/>
          </p:cNvSpPr>
          <p:nvPr>
            <p:ph idx="1"/>
          </p:nvPr>
        </p:nvSpPr>
        <p:spPr>
          <a:xfrm>
            <a:off x="1386348" y="1425677"/>
            <a:ext cx="10116676" cy="4581833"/>
          </a:xfrm>
        </p:spPr>
        <p:txBody>
          <a:bodyPr>
            <a:normAutofit fontScale="77500" lnSpcReduction="20000"/>
          </a:bodyPr>
          <a:lstStyle/>
          <a:p>
            <a:r>
              <a:rPr lang="en-US" b="1" dirty="0">
                <a:latin typeface="Times New Roman" panose="02020603050405020304" pitchFamily="18" charset="0"/>
                <a:cs typeface="Times New Roman" panose="02020603050405020304" pitchFamily="18" charset="0"/>
              </a:rPr>
              <a:t>Frontend – Flutter (Dart):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The mobile application is built using Flutter, a modern UI toolkit by Google. It enables fast, cross-platform development with a responsive and visually appealing interface. Dart is the programming language used with Flutter.</a:t>
            </a:r>
          </a:p>
          <a:p>
            <a:r>
              <a:rPr lang="en-US" b="1" dirty="0">
                <a:latin typeface="Times New Roman" panose="02020603050405020304" pitchFamily="18" charset="0"/>
                <a:cs typeface="Times New Roman" panose="02020603050405020304" pitchFamily="18" charset="0"/>
              </a:rPr>
              <a:t>Backend – Firebase Authentication: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Firebase Authentication manages secure login and user identity verification. It supports email/password login and ensures role-based access for admins and regular users.</a:t>
            </a:r>
          </a:p>
          <a:p>
            <a:r>
              <a:rPr lang="en-US" b="1" dirty="0">
                <a:latin typeface="Times New Roman" panose="02020603050405020304" pitchFamily="18" charset="0"/>
                <a:cs typeface="Times New Roman" panose="02020603050405020304" pitchFamily="18" charset="0"/>
              </a:rPr>
              <a:t>Database – Cloud </a:t>
            </a:r>
            <a:r>
              <a:rPr lang="en-US" b="1" dirty="0" err="1">
                <a:latin typeface="Times New Roman" panose="02020603050405020304" pitchFamily="18" charset="0"/>
                <a:cs typeface="Times New Roman" panose="02020603050405020304" pitchFamily="18" charset="0"/>
              </a:rPr>
              <a:t>Firestore</a:t>
            </a:r>
            <a:r>
              <a:rPr lang="en-US" b="1" dirty="0">
                <a:latin typeface="Times New Roman" panose="02020603050405020304" pitchFamily="18" charset="0"/>
                <a:cs typeface="Times New Roman" panose="02020603050405020304" pitchFamily="18" charset="0"/>
              </a:rPr>
              <a: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 scalable, real-time NoSQL database used to store and retrieve book details, user activity, categories, and borrowing history. It enables instant updates across all users without manual syncing.</a:t>
            </a:r>
          </a:p>
          <a:p>
            <a:r>
              <a:rPr lang="en-US" b="1" dirty="0">
                <a:latin typeface="Times New Roman" panose="02020603050405020304" pitchFamily="18" charset="0"/>
                <a:cs typeface="Times New Roman" panose="02020603050405020304" pitchFamily="18" charset="0"/>
              </a:rPr>
              <a:t>Storage – Firebase Cloud Storage: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Used to store e-book files and any other media resources. It supports secure uploads/downloads and integrates easily with </a:t>
            </a:r>
            <a:r>
              <a:rPr lang="en-US" dirty="0" err="1">
                <a:latin typeface="Times New Roman" panose="02020603050405020304" pitchFamily="18" charset="0"/>
                <a:cs typeface="Times New Roman" panose="02020603050405020304" pitchFamily="18" charset="0"/>
              </a:rPr>
              <a:t>Firestore</a:t>
            </a:r>
            <a:r>
              <a:rPr lang="en-US" dirty="0">
                <a:latin typeface="Times New Roman" panose="02020603050405020304" pitchFamily="18" charset="0"/>
                <a:cs typeface="Times New Roman" panose="02020603050405020304" pitchFamily="18" charset="0"/>
              </a:rPr>
              <a:t> records for linking digital content.</a:t>
            </a:r>
          </a:p>
          <a:p>
            <a:r>
              <a:rPr lang="en-US" b="1" dirty="0">
                <a:latin typeface="Times New Roman" panose="02020603050405020304" pitchFamily="18" charset="0"/>
                <a:cs typeface="Times New Roman" panose="02020603050405020304" pitchFamily="18" charset="0"/>
              </a:rPr>
              <a:t>Payment Integration – </a:t>
            </a:r>
            <a:r>
              <a:rPr lang="en-US" b="1" dirty="0" err="1">
                <a:latin typeface="Times New Roman" panose="02020603050405020304" pitchFamily="18" charset="0"/>
                <a:cs typeface="Times New Roman" panose="02020603050405020304" pitchFamily="18" charset="0"/>
              </a:rPr>
              <a:t>Razorpay</a:t>
            </a:r>
            <a:r>
              <a:rPr lang="en-US" b="1" dirty="0">
                <a:latin typeface="Times New Roman" panose="02020603050405020304" pitchFamily="18" charset="0"/>
                <a:cs typeface="Times New Roman" panose="02020603050405020304" pitchFamily="18" charset="0"/>
              </a:rPr>
              <a:t> (for payments):</a:t>
            </a:r>
            <a:br>
              <a:rPr lang="en-US" dirty="0">
                <a:latin typeface="Times New Roman" panose="02020603050405020304" pitchFamily="18" charset="0"/>
                <a:cs typeface="Times New Roman" panose="02020603050405020304" pitchFamily="18" charset="0"/>
              </a:rPr>
            </a:br>
            <a:r>
              <a:rPr lang="en-US" dirty="0" err="1">
                <a:latin typeface="Times New Roman" panose="02020603050405020304" pitchFamily="18" charset="0"/>
                <a:cs typeface="Times New Roman" panose="02020603050405020304" pitchFamily="18" charset="0"/>
              </a:rPr>
              <a:t>Razorpay</a:t>
            </a:r>
            <a:r>
              <a:rPr lang="en-US" dirty="0">
                <a:latin typeface="Times New Roman" panose="02020603050405020304" pitchFamily="18" charset="0"/>
                <a:cs typeface="Times New Roman" panose="02020603050405020304" pitchFamily="18" charset="0"/>
              </a:rPr>
              <a:t> is considered for future integration to enable online payments for late fees or physical book rentals. It provides secure, in-app payment options.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0593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30145-6802-BC74-8808-53F29CCAE5F3}"/>
              </a:ext>
            </a:extLst>
          </p:cNvPr>
          <p:cNvSpPr>
            <a:spLocks noGrp="1"/>
          </p:cNvSpPr>
          <p:nvPr>
            <p:ph type="title"/>
          </p:nvPr>
        </p:nvSpPr>
        <p:spPr>
          <a:xfrm>
            <a:off x="1484311" y="685801"/>
            <a:ext cx="10018714" cy="680884"/>
          </a:xfrm>
        </p:spPr>
        <p:txBody>
          <a:bodyPr>
            <a:normAutofit/>
          </a:bodyPr>
          <a:lstStyle/>
          <a:p>
            <a:pPr algn="l"/>
            <a:r>
              <a:rPr lang="en-IN" sz="3200" b="1" dirty="0">
                <a:latin typeface="Times New Roman" panose="02020603050405020304" pitchFamily="18" charset="0"/>
                <a:cs typeface="Times New Roman" panose="02020603050405020304" pitchFamily="18" charset="0"/>
              </a:rPr>
              <a:t>7.Comparative Analysis</a:t>
            </a:r>
          </a:p>
        </p:txBody>
      </p:sp>
      <p:graphicFrame>
        <p:nvGraphicFramePr>
          <p:cNvPr id="13" name="Content Placeholder 12">
            <a:extLst>
              <a:ext uri="{FF2B5EF4-FFF2-40B4-BE49-F238E27FC236}">
                <a16:creationId xmlns:a16="http://schemas.microsoft.com/office/drawing/2014/main" id="{AF56DB44-89F1-F07F-884C-574E24D01AE0}"/>
              </a:ext>
            </a:extLst>
          </p:cNvPr>
          <p:cNvGraphicFramePr>
            <a:graphicFrameLocks noGrp="1"/>
          </p:cNvGraphicFramePr>
          <p:nvPr>
            <p:ph idx="1"/>
            <p:extLst>
              <p:ext uri="{D42A27DB-BD31-4B8C-83A1-F6EECF244321}">
                <p14:modId xmlns:p14="http://schemas.microsoft.com/office/powerpoint/2010/main" val="314100270"/>
              </p:ext>
            </p:extLst>
          </p:nvPr>
        </p:nvGraphicFramePr>
        <p:xfrm>
          <a:off x="1484313" y="1820704"/>
          <a:ext cx="10018713" cy="4023360"/>
        </p:xfrm>
        <a:graphic>
          <a:graphicData uri="http://schemas.openxmlformats.org/drawingml/2006/table">
            <a:tbl>
              <a:tblPr/>
              <a:tblGrid>
                <a:gridCol w="3339571">
                  <a:extLst>
                    <a:ext uri="{9D8B030D-6E8A-4147-A177-3AD203B41FA5}">
                      <a16:colId xmlns:a16="http://schemas.microsoft.com/office/drawing/2014/main" val="675231158"/>
                    </a:ext>
                  </a:extLst>
                </a:gridCol>
                <a:gridCol w="3339571">
                  <a:extLst>
                    <a:ext uri="{9D8B030D-6E8A-4147-A177-3AD203B41FA5}">
                      <a16:colId xmlns:a16="http://schemas.microsoft.com/office/drawing/2014/main" val="1430463573"/>
                    </a:ext>
                  </a:extLst>
                </a:gridCol>
                <a:gridCol w="3339571">
                  <a:extLst>
                    <a:ext uri="{9D8B030D-6E8A-4147-A177-3AD203B41FA5}">
                      <a16:colId xmlns:a16="http://schemas.microsoft.com/office/drawing/2014/main" val="3725004973"/>
                    </a:ext>
                  </a:extLst>
                </a:gridCol>
              </a:tblGrid>
              <a:tr h="640080">
                <a:tc>
                  <a:txBody>
                    <a:bodyPr/>
                    <a:lstStyle/>
                    <a:p>
                      <a:r>
                        <a:rPr lang="en-IN" sz="1900" b="1" dirty="0">
                          <a:latin typeface="Times New Roman" panose="02020603050405020304" pitchFamily="18" charset="0"/>
                          <a:cs typeface="Times New Roman" panose="02020603050405020304" pitchFamily="18" charset="0"/>
                        </a:rPr>
                        <a:t>Feature</a:t>
                      </a:r>
                      <a:endParaRPr lang="en-IN" sz="19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1900" b="1" dirty="0">
                          <a:latin typeface="Times New Roman" panose="02020603050405020304" pitchFamily="18" charset="0"/>
                          <a:cs typeface="Times New Roman" panose="02020603050405020304" pitchFamily="18" charset="0"/>
                        </a:rPr>
                        <a:t>Existing Library Model</a:t>
                      </a:r>
                      <a:endParaRPr lang="en-IN" sz="19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900" b="1" dirty="0">
                          <a:latin typeface="Times New Roman" panose="02020603050405020304" pitchFamily="18" charset="0"/>
                          <a:cs typeface="Times New Roman" panose="02020603050405020304" pitchFamily="18" charset="0"/>
                        </a:rPr>
                        <a:t>Proposed Digital Library System</a:t>
                      </a:r>
                      <a:endParaRPr lang="en-IN" sz="19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75248087"/>
                  </a:ext>
                </a:extLst>
              </a:tr>
              <a:tr h="640080">
                <a:tc>
                  <a:txBody>
                    <a:bodyPr/>
                    <a:lstStyle/>
                    <a:p>
                      <a:r>
                        <a:rPr lang="en-IN" sz="1900" b="1" dirty="0">
                          <a:latin typeface="Times New Roman" panose="02020603050405020304" pitchFamily="18" charset="0"/>
                          <a:cs typeface="Times New Roman" panose="02020603050405020304" pitchFamily="18" charset="0"/>
                        </a:rPr>
                        <a:t>Book Issue Process</a:t>
                      </a:r>
                      <a:endParaRPr lang="en-IN" sz="19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a:latin typeface="Times New Roman" panose="02020603050405020304" pitchFamily="18" charset="0"/>
                          <a:cs typeface="Times New Roman" panose="02020603050405020304" pitchFamily="18" charset="0"/>
                        </a:rPr>
                        <a:t>Manual entry in registers or spreadsheets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dirty="0">
                          <a:latin typeface="Times New Roman" panose="02020603050405020304" pitchFamily="18" charset="0"/>
                          <a:cs typeface="Times New Roman" panose="02020603050405020304" pitchFamily="18" charset="0"/>
                        </a:rPr>
                        <a:t>Real-time request and update via mobile app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63569776"/>
                  </a:ext>
                </a:extLst>
              </a:tr>
              <a:tr h="640080">
                <a:tc>
                  <a:txBody>
                    <a:bodyPr/>
                    <a:lstStyle/>
                    <a:p>
                      <a:r>
                        <a:rPr lang="en-IN" sz="1900" b="1" dirty="0">
                          <a:latin typeface="Times New Roman" panose="02020603050405020304" pitchFamily="18" charset="0"/>
                          <a:cs typeface="Times New Roman" panose="02020603050405020304" pitchFamily="18" charset="0"/>
                        </a:rPr>
                        <a:t>Book Availability Info</a:t>
                      </a:r>
                      <a:endParaRPr lang="en-IN" sz="19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a:latin typeface="Times New Roman" panose="02020603050405020304" pitchFamily="18" charset="0"/>
                          <a:cs typeface="Times New Roman" panose="02020603050405020304" pitchFamily="18" charset="0"/>
                        </a:rPr>
                        <a:t>Only known on physical visit or by asking staff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dirty="0">
                          <a:latin typeface="Times New Roman" panose="02020603050405020304" pitchFamily="18" charset="0"/>
                          <a:cs typeface="Times New Roman" panose="02020603050405020304" pitchFamily="18" charset="0"/>
                        </a:rPr>
                        <a:t>Live availability status shown in app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52923680"/>
                  </a:ext>
                </a:extLst>
              </a:tr>
              <a:tr h="640080">
                <a:tc>
                  <a:txBody>
                    <a:bodyPr/>
                    <a:lstStyle/>
                    <a:p>
                      <a:r>
                        <a:rPr lang="en-IN" sz="1900" b="1" dirty="0">
                          <a:latin typeface="Times New Roman" panose="02020603050405020304" pitchFamily="18" charset="0"/>
                          <a:cs typeface="Times New Roman" panose="02020603050405020304" pitchFamily="18" charset="0"/>
                        </a:rPr>
                        <a:t>E-Book Access</a:t>
                      </a:r>
                      <a:endParaRPr lang="en-IN" sz="19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dirty="0">
                          <a:latin typeface="Times New Roman" panose="02020603050405020304" pitchFamily="18" charset="0"/>
                          <a:cs typeface="Times New Roman" panose="02020603050405020304" pitchFamily="18" charset="0"/>
                        </a:rPr>
                        <a:t>Not available or very limited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dirty="0">
                          <a:latin typeface="Times New Roman" panose="02020603050405020304" pitchFamily="18" charset="0"/>
                          <a:cs typeface="Times New Roman" panose="02020603050405020304" pitchFamily="18" charset="0"/>
                        </a:rPr>
                        <a:t>Seamless in-app reading of e-books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29196054"/>
                  </a:ext>
                </a:extLst>
              </a:tr>
              <a:tr h="640080">
                <a:tc>
                  <a:txBody>
                    <a:bodyPr/>
                    <a:lstStyle/>
                    <a:p>
                      <a:r>
                        <a:rPr lang="en-IN" sz="1900" b="1" dirty="0">
                          <a:latin typeface="Times New Roman" panose="02020603050405020304" pitchFamily="18" charset="0"/>
                          <a:cs typeface="Times New Roman" panose="02020603050405020304" pitchFamily="18" charset="0"/>
                        </a:rPr>
                        <a:t>Admin Controls</a:t>
                      </a:r>
                      <a:endParaRPr lang="en-IN" sz="19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dirty="0">
                          <a:latin typeface="Times New Roman" panose="02020603050405020304" pitchFamily="18" charset="0"/>
                          <a:cs typeface="Times New Roman" panose="02020603050405020304" pitchFamily="18" charset="0"/>
                        </a:rPr>
                        <a:t>Basic inventory update, mostly offline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dirty="0">
                          <a:latin typeface="Times New Roman" panose="02020603050405020304" pitchFamily="18" charset="0"/>
                          <a:cs typeface="Times New Roman" panose="02020603050405020304" pitchFamily="18" charset="0"/>
                        </a:rPr>
                        <a:t>Real-time add/edit/delete through admin dashboard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88154711"/>
                  </a:ext>
                </a:extLst>
              </a:tr>
              <a:tr h="0">
                <a:tc>
                  <a:txBody>
                    <a:bodyPr/>
                    <a:lstStyle/>
                    <a:p>
                      <a:r>
                        <a:rPr lang="en-IN" sz="1900" b="1" dirty="0">
                          <a:latin typeface="Times New Roman" panose="02020603050405020304" pitchFamily="18" charset="0"/>
                          <a:cs typeface="Times New Roman" panose="02020603050405020304" pitchFamily="18" charset="0"/>
                        </a:rPr>
                        <a:t>Remote Access</a:t>
                      </a:r>
                      <a:endParaRPr lang="en-IN" sz="19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dirty="0">
                          <a:latin typeface="Times New Roman" panose="02020603050405020304" pitchFamily="18" charset="0"/>
                          <a:cs typeface="Times New Roman" panose="02020603050405020304" pitchFamily="18" charset="0"/>
                        </a:rPr>
                        <a:t>No remote access to catalog or borrowing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900" dirty="0">
                          <a:latin typeface="Times New Roman" panose="02020603050405020304" pitchFamily="18" charset="0"/>
                          <a:cs typeface="Times New Roman" panose="02020603050405020304" pitchFamily="18" charset="0"/>
                        </a:rPr>
                        <a:t>Fully accessible from anywhere via mobile device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7663506"/>
                  </a:ext>
                </a:extLst>
              </a:tr>
            </a:tbl>
          </a:graphicData>
        </a:graphic>
      </p:graphicFrame>
    </p:spTree>
    <p:extLst>
      <p:ext uri="{BB962C8B-B14F-4D97-AF65-F5344CB8AC3E}">
        <p14:creationId xmlns:p14="http://schemas.microsoft.com/office/powerpoint/2010/main" val="22500004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flection">
      <a:fillStyleLst>
        <a:solidFill>
          <a:schemeClr val="phClr"/>
        </a:solidFill>
        <a:gradFill rotWithShape="1">
          <a:gsLst>
            <a:gs pos="0">
              <a:schemeClr val="phClr">
                <a:tint val="50000"/>
                <a:alpha val="100000"/>
                <a:satMod val="140000"/>
                <a:lumMod val="105000"/>
              </a:schemeClr>
            </a:gs>
            <a:gs pos="41000">
              <a:schemeClr val="phClr">
                <a:tint val="57000"/>
                <a:satMod val="160000"/>
                <a:lumMod val="99000"/>
              </a:schemeClr>
            </a:gs>
            <a:gs pos="100000">
              <a:schemeClr val="phClr">
                <a:tint val="80000"/>
                <a:satMod val="180000"/>
                <a:lumMod val="104000"/>
              </a:schemeClr>
            </a:gs>
          </a:gsLst>
          <a:lin ang="5400000" scaled="1"/>
        </a:gradFill>
        <a:gradFill rotWithShape="1">
          <a:gsLst>
            <a:gs pos="0">
              <a:schemeClr val="phClr">
                <a:tint val="97000"/>
                <a:satMod val="115000"/>
                <a:lumMod val="114000"/>
              </a:schemeClr>
            </a:gs>
            <a:gs pos="60000">
              <a:schemeClr val="phClr">
                <a:tint val="100000"/>
                <a:shade val="96000"/>
                <a:satMod val="100000"/>
                <a:lumMod val="108000"/>
              </a:schemeClr>
            </a:gs>
            <a:gs pos="100000">
              <a:schemeClr val="phClr">
                <a:shade val="91000"/>
                <a:sat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38100" dist="25400" dir="5400000" rotWithShape="0">
              <a:srgbClr val="000000">
                <a:alpha val="28000"/>
              </a:srgbClr>
            </a:outerShdw>
          </a:effectLst>
        </a:effectStyle>
        <a:effectStyle>
          <a:effectLst>
            <a:outerShdw blurRad="50800" dist="31750" dir="5400000" sy="98000" rotWithShape="0">
              <a:srgbClr val="000000">
                <a:alpha val="47000"/>
              </a:srgbClr>
            </a:outerShdw>
          </a:effectLst>
          <a:scene3d>
            <a:camera prst="orthographicFront">
              <a:rot lat="0" lon="0" rev="0"/>
            </a:camera>
            <a:lightRig rig="twoPt" dir="t">
              <a:rot lat="0" lon="0" rev="4800000"/>
            </a:lightRig>
          </a:scene3d>
          <a:sp3d prstMaterial="matte">
            <a:bevelT w="25400" h="44450"/>
          </a:sp3d>
        </a:effectStyle>
        <a:effectStyle>
          <a:effectLst>
            <a:reflection blurRad="25400" stA="32000" endPos="28000" dist="8889" dir="5400000" sy="-100000" rotWithShape="0"/>
          </a:effectLst>
          <a:scene3d>
            <a:camera prst="orthographicFront">
              <a:rot lat="0" lon="0" rev="0"/>
            </a:camera>
            <a:lightRig rig="threePt" dir="t">
              <a:rot lat="0" lon="0" rev="4800000"/>
            </a:lightRig>
          </a:scene3d>
          <a:sp3d>
            <a:bevelT w="50800" h="254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VIRTUAL LIBRARY</Template>
  <TotalTime>34</TotalTime>
  <Words>1544</Words>
  <Application>Microsoft Office PowerPoint</Application>
  <PresentationFormat>Widescreen</PresentationFormat>
  <Paragraphs>84</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Corbel</vt:lpstr>
      <vt:lpstr>Times New Roman</vt:lpstr>
      <vt:lpstr>Parallax</vt:lpstr>
      <vt:lpstr>VIRTUAL LIBRARY</vt:lpstr>
      <vt:lpstr>1.INTRODUCTION</vt:lpstr>
      <vt:lpstr>2.PROBLEM STATEMENT</vt:lpstr>
      <vt:lpstr>3.STANFORD DESIGN THINKING MODEL</vt:lpstr>
      <vt:lpstr>PowerPoint Presentation</vt:lpstr>
      <vt:lpstr>4.Features of the Project </vt:lpstr>
      <vt:lpstr>5.Pain Points Identified </vt:lpstr>
      <vt:lpstr>6.Technologies Used</vt:lpstr>
      <vt:lpstr>7.Comparative Analysis</vt:lpstr>
      <vt:lpstr>8.Proposed Method (Design Thinking Approach)</vt:lpstr>
      <vt:lpstr>PowerPoint Presentation</vt:lpstr>
      <vt:lpstr>Login page:</vt:lpstr>
      <vt:lpstr>Home page:</vt:lpstr>
      <vt:lpstr>Admin dashboard:</vt:lpstr>
      <vt:lpstr>Payment page:</vt:lpstr>
      <vt:lpstr>10.Target audience benefitted</vt:lpstr>
      <vt:lpstr>11.Conclusion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Praveenraj Muruganantham</dc:creator>
  <cp:lastModifiedBy>Praveenraj Muruganantham</cp:lastModifiedBy>
  <cp:revision>6</cp:revision>
  <dcterms:created xsi:type="dcterms:W3CDTF">2025-05-29T11:42:49Z</dcterms:created>
  <dcterms:modified xsi:type="dcterms:W3CDTF">2025-05-30T02:39:58Z</dcterms:modified>
</cp:coreProperties>
</file>

<file path=docProps/thumbnail.jpeg>
</file>